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83" r:id="rId3"/>
    <p:sldId id="284" r:id="rId4"/>
    <p:sldId id="265" r:id="rId5"/>
    <p:sldId id="266" r:id="rId6"/>
    <p:sldId id="257" r:id="rId7"/>
    <p:sldId id="268" r:id="rId8"/>
    <p:sldId id="269" r:id="rId9"/>
    <p:sldId id="259" r:id="rId10"/>
    <p:sldId id="274" r:id="rId11"/>
    <p:sldId id="271" r:id="rId12"/>
    <p:sldId id="270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77265" autoAdjust="0"/>
  </p:normalViewPr>
  <p:slideViewPr>
    <p:cSldViewPr snapToGrid="0" snapToObjects="1">
      <p:cViewPr varScale="1">
        <p:scale>
          <a:sx n="79" d="100"/>
          <a:sy n="79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Taking meaning: finding or extracting literal information </a:t>
            </a:r>
          </a:p>
          <a:p>
            <a:r>
              <a:rPr lang="en-US" dirty="0" smtClean="0"/>
              <a:t>Making Meaning (a more active process that requires</a:t>
            </a:r>
            <a:r>
              <a:rPr lang="en-US" baseline="0" dirty="0" smtClean="0"/>
              <a:t> thought interaction with texts; meaning goes beyond the author’s meaning to include thoughts, ideas, feelings, and emotions (constructing, creating, or composing sense from the text).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this out as a group after partners work to complete the activity sheet: Identifying and Addressing Students’ Reading Comprehension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Learner </a:t>
            </a:r>
            <a:r>
              <a:rPr lang="en-US" dirty="0" err="1" smtClean="0"/>
              <a:t>p</a:t>
            </a:r>
            <a:r>
              <a:rPr lang="en-US" dirty="0" smtClean="0"/>
              <a:t>. 18: </a:t>
            </a:r>
            <a:r>
              <a:rPr lang="en-US" dirty="0" smtClean="0"/>
              <a:t>background, motivation, engagement, memory, oral</a:t>
            </a:r>
            <a:r>
              <a:rPr lang="en-US" baseline="0" dirty="0" smtClean="0"/>
              <a:t> language, comprehension strategy use, concept of reading, vocabulary, fluency, written </a:t>
            </a:r>
            <a:r>
              <a:rPr lang="en-US" baseline="0" dirty="0" smtClean="0"/>
              <a:t>language</a:t>
            </a:r>
          </a:p>
          <a:p>
            <a:r>
              <a:rPr lang="en-US" baseline="0" dirty="0" smtClean="0"/>
              <a:t>Task: defined narrowly with focus on word-level or memory-level thinking rather than problem solving</a:t>
            </a:r>
          </a:p>
          <a:p>
            <a:r>
              <a:rPr lang="en-US" baseline="0" dirty="0" smtClean="0"/>
              <a:t>Teaching practices:  may be too limited or too high or low of a level; not an effective model </a:t>
            </a:r>
          </a:p>
          <a:p>
            <a:r>
              <a:rPr lang="en-US" baseline="0" dirty="0" smtClean="0"/>
              <a:t>Context: physically uncomfortable, psychologically threatening (consider an </a:t>
            </a:r>
            <a:r>
              <a:rPr lang="en-US" baseline="0" dirty="0" err="1" smtClean="0"/>
              <a:t>english</a:t>
            </a:r>
            <a:r>
              <a:rPr lang="en-US" baseline="0" dirty="0" smtClean="0"/>
              <a:t> language learner)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A;</a:t>
            </a:r>
            <a:r>
              <a:rPr lang="en-US" baseline="0" dirty="0" smtClean="0"/>
              <a:t> Need to set an explicit purpose;  B: involves discussion and reflection through social interaction;  </a:t>
            </a:r>
          </a:p>
          <a:p>
            <a:r>
              <a:rPr lang="en-US" baseline="0" dirty="0" smtClean="0"/>
              <a:t>C:  what’s the bigger idea?  Why do these facts matter?  TAKE facts and MAKE meaning</a:t>
            </a:r>
          </a:p>
          <a:p>
            <a:r>
              <a:rPr lang="en-US" baseline="0" dirty="0" smtClean="0"/>
              <a:t>D. Construct/compose own meaning rather than select the “right answer”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 and talk: What’s the difference between literacy and reading?  How do “Big ideas” fit into</a:t>
            </a:r>
            <a:r>
              <a:rPr lang="en-US" baseline="0" dirty="0" smtClean="0"/>
              <a:t> thinking about literacy and reading?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11, 2012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244145" y="2098472"/>
            <a:ext cx="2245570" cy="4759528"/>
          </a:xfrm>
          <a:prstGeom prst="rect">
            <a:avLst/>
          </a:prstGeom>
          <a:solidFill>
            <a:srgbClr val="EB7D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51664" y="2098472"/>
            <a:ext cx="3792336" cy="4759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100060"/>
            <a:ext cx="3430735" cy="47579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Reading: </a:t>
            </a:r>
            <a:br>
              <a:rPr lang="en-US" dirty="0" smtClean="0"/>
            </a:br>
            <a:r>
              <a:rPr lang="en-US" dirty="0" smtClean="0"/>
              <a:t>Multiple Perspectives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89715" y="2098472"/>
            <a:ext cx="3745746" cy="2629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Top Down Model </a:t>
            </a:r>
          </a:p>
          <a:p>
            <a:pPr lvl="1"/>
            <a:r>
              <a:rPr lang="en-US" sz="2000" dirty="0" smtClean="0"/>
              <a:t>Whole &gt; Part </a:t>
            </a:r>
          </a:p>
          <a:p>
            <a:pPr lvl="1"/>
            <a:r>
              <a:rPr lang="en-US" sz="2000" dirty="0" smtClean="0"/>
              <a:t>Comprehension </a:t>
            </a:r>
          </a:p>
          <a:p>
            <a:pPr lvl="1"/>
            <a:r>
              <a:rPr lang="en-US" sz="2000" dirty="0" smtClean="0"/>
              <a:t>Focus = READER </a:t>
            </a:r>
          </a:p>
          <a:p>
            <a:pPr lvl="1"/>
            <a:r>
              <a:rPr lang="en-US" sz="2000" dirty="0" smtClean="0"/>
              <a:t>Higher-Level Strategies</a:t>
            </a:r>
          </a:p>
          <a:p>
            <a:pPr lvl="1"/>
            <a:r>
              <a:rPr lang="en-US" sz="2000" dirty="0" smtClean="0"/>
              <a:t>Constructing Meaning</a:t>
            </a:r>
          </a:p>
          <a:p>
            <a:pPr lvl="1"/>
            <a:r>
              <a:rPr lang="en-US" sz="2000" dirty="0" smtClean="0"/>
              <a:t>Social</a:t>
            </a:r>
          </a:p>
          <a:p>
            <a:pPr lvl="1"/>
            <a:r>
              <a:rPr lang="en-US" sz="2000" dirty="0" smtClean="0"/>
              <a:t>Concept Driven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Reading is…. </a:t>
            </a:r>
          </a:p>
          <a:p>
            <a:pPr lvl="1">
              <a:buNone/>
            </a:pPr>
            <a:r>
              <a:rPr lang="en-US" sz="2000" b="1" dirty="0" smtClean="0"/>
              <a:t>THINKING &amp; PERSONAL MEANING MAKING</a:t>
            </a:r>
            <a:endParaRPr lang="en-US" sz="2000" b="1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0" y="2098472"/>
            <a:ext cx="3568785" cy="3285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Bottom-Up Model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&gt; Whole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Decoding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Phonics, Fluency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Focus = TEXT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Lower-Level Skills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Letters and Words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</a:t>
            </a:r>
            <a:r>
              <a:rPr kumimoji="0" lang="en-US" sz="2000" b="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lang="en-US" sz="2000" baseline="0" noProof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 is….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SOUNDING OUT WORDS &amp;</a:t>
            </a:r>
            <a:r>
              <a:rPr kumimoji="0" lang="en-US" sz="2000" b="1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b="1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</a:t>
            </a:r>
            <a:r>
              <a:rPr lang="en-US" sz="2000" b="1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QUICKLY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60972" y="2554604"/>
            <a:ext cx="3037071" cy="3509499"/>
            <a:chOff x="2899022" y="2554604"/>
            <a:chExt cx="3037071" cy="3509499"/>
          </a:xfrm>
        </p:grpSpPr>
        <p:sp>
          <p:nvSpPr>
            <p:cNvPr id="7" name="Content Placeholder 4"/>
            <p:cNvSpPr txBox="1">
              <a:spLocks/>
            </p:cNvSpPr>
            <p:nvPr/>
          </p:nvSpPr>
          <p:spPr>
            <a:xfrm>
              <a:off x="2899022" y="2554604"/>
              <a:ext cx="3037071" cy="262991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Interactive Model 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lang="en-US" sz="20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Text &amp; Reader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kumimoji="0" lang="en-US" sz="2000" i="0" u="none" strike="noStrike" kern="1200" cap="none" spc="0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Task</a:t>
              </a:r>
              <a:r>
                <a:rPr kumimoji="0" lang="en-US" sz="2000" i="0" u="none" strike="noStrike" kern="1200" cap="none" spc="0" normalizeH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and Context</a:t>
              </a:r>
              <a:endPara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457200" marR="0" lvl="1" indent="-2286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75000"/>
                <a:buFont typeface="Wingdings" pitchFamily="2" charset="2"/>
                <a:buChar char="n"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8" descr="Screen shot 2011-09-09 at 7.58.55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8785" y="4304936"/>
              <a:ext cx="1920929" cy="1759167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/>
          <p:nvPr/>
        </p:nvCxnSpPr>
        <p:spPr>
          <a:xfrm>
            <a:off x="0" y="2098472"/>
            <a:ext cx="9144000" cy="158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489715" y="745510"/>
            <a:ext cx="2256744" cy="85469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Cornett (Your Text’s Author)???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2" y="247027"/>
            <a:ext cx="7556313" cy="1116106"/>
          </a:xfrm>
        </p:spPr>
        <p:txBody>
          <a:bodyPr/>
          <a:lstStyle/>
          <a:p>
            <a:r>
              <a:rPr lang="en-US" dirty="0" smtClean="0"/>
              <a:t>YOUR TURN:  I believe --   </a:t>
            </a:r>
            <a:br>
              <a:rPr lang="en-US" dirty="0" smtClean="0"/>
            </a:br>
            <a:r>
              <a:rPr lang="en-US" dirty="0" smtClean="0"/>
              <a:t>Reading is…</a:t>
            </a:r>
            <a:br>
              <a:rPr lang="en-US" dirty="0" smtClean="0"/>
            </a:br>
            <a:r>
              <a:rPr lang="en-US" dirty="0" smtClean="0"/>
              <a:t>It is best taught by…</a:t>
            </a:r>
            <a:br>
              <a:rPr lang="en-US" dirty="0" smtClean="0"/>
            </a:br>
            <a:r>
              <a:rPr lang="en-US" dirty="0" smtClean="0"/>
              <a:t>It is best measured by…</a:t>
            </a:r>
            <a:endParaRPr lang="en-US" dirty="0"/>
          </a:p>
        </p:txBody>
      </p:sp>
      <p:pic>
        <p:nvPicPr>
          <p:cNvPr id="4" name="Picture 3" descr="Screen shot 2011-09-07 at 7.57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53" y="3069166"/>
            <a:ext cx="3633679" cy="3513667"/>
          </a:xfrm>
          <a:prstGeom prst="rect">
            <a:avLst/>
          </a:prstGeom>
        </p:spPr>
      </p:pic>
      <p:pic>
        <p:nvPicPr>
          <p:cNvPr id="5" name="Picture 4" descr="Screen shot 2011-09-07 at 7.58.5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4" y="2688257"/>
            <a:ext cx="1875368" cy="1744223"/>
          </a:xfrm>
          <a:prstGeom prst="rect">
            <a:avLst/>
          </a:prstGeom>
        </p:spPr>
      </p:pic>
      <p:pic>
        <p:nvPicPr>
          <p:cNvPr id="6" name="Picture 5" descr="Screen shot 2011-09-07 at 7.59.3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2032" y="2913949"/>
            <a:ext cx="1953527" cy="1518531"/>
          </a:xfrm>
          <a:prstGeom prst="rect">
            <a:avLst/>
          </a:prstGeom>
        </p:spPr>
      </p:pic>
      <p:pic>
        <p:nvPicPr>
          <p:cNvPr id="7" name="Picture 6" descr="Screen shot 2011-09-07 at 7.59.47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474" y="4920593"/>
            <a:ext cx="2497667" cy="1662240"/>
          </a:xfrm>
          <a:prstGeom prst="rect">
            <a:avLst/>
          </a:prstGeom>
        </p:spPr>
      </p:pic>
      <p:pic>
        <p:nvPicPr>
          <p:cNvPr id="8" name="Picture 7" descr="Screen shot 2011-09-07 at 8.01.38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3208" y="4920593"/>
            <a:ext cx="2496052" cy="1430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36417"/>
            <a:ext cx="7556313" cy="1116106"/>
          </a:xfrm>
        </p:spPr>
        <p:txBody>
          <a:bodyPr/>
          <a:lstStyle/>
          <a:p>
            <a:r>
              <a:rPr lang="en-US" dirty="0" smtClean="0"/>
              <a:t>Upcoming big ideas about best practices… (in Chapter 2</a:t>
            </a:r>
            <a:r>
              <a:rPr lang="en-US" dirty="0" smtClean="0"/>
              <a:t>) Instructional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015048"/>
            <a:ext cx="7556313" cy="475015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publish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Think-aloud </a:t>
            </a:r>
            <a:r>
              <a:rPr lang="en-US" sz="2800" dirty="0" smtClean="0"/>
              <a:t>and modeling thinking strategies (define, show, give examples, 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 Responsibility </a:t>
            </a:r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674" y="219479"/>
            <a:ext cx="7556313" cy="1116106"/>
          </a:xfrm>
        </p:spPr>
        <p:txBody>
          <a:bodyPr/>
          <a:lstStyle/>
          <a:p>
            <a:r>
              <a:rPr lang="en-US" dirty="0" smtClean="0"/>
              <a:t>Homework: Noticing Good Teaching Reflection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915682" cy="4634234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Classroom Snapshot: Comprehension Problem Solving (page 29-32)</a:t>
            </a:r>
          </a:p>
          <a:p>
            <a:r>
              <a:rPr lang="en-US" sz="2800" dirty="0" smtClean="0"/>
              <a:t>Handout: What Do You Notice T-Chart </a:t>
            </a:r>
          </a:p>
          <a:p>
            <a:pPr lvl="1"/>
            <a:r>
              <a:rPr lang="en-US" sz="2600" dirty="0" smtClean="0"/>
              <a:t> Instructional Practices (e.g., “Echo me”) </a:t>
            </a:r>
          </a:p>
          <a:p>
            <a:pPr lvl="1"/>
            <a:r>
              <a:rPr lang="en-US" sz="2600" dirty="0" smtClean="0"/>
              <a:t> Focus on reading strategies (e.g., define the strategy) </a:t>
            </a:r>
          </a:p>
          <a:p>
            <a:r>
              <a:rPr lang="en-US" sz="2800" dirty="0" smtClean="0"/>
              <a:t>Three questions at end, page 32 (type your responses) </a:t>
            </a:r>
          </a:p>
          <a:p>
            <a:r>
              <a:rPr lang="en-US" sz="2800" dirty="0" smtClean="0"/>
              <a:t>Come prepared to share and discuss next class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898039" cy="4144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Taking meaning…</a:t>
            </a:r>
          </a:p>
          <a:p>
            <a:r>
              <a:rPr lang="en-US" sz="2800" dirty="0" smtClean="0"/>
              <a:t>Making meaning …</a:t>
            </a:r>
          </a:p>
          <a:p>
            <a:endParaRPr lang="en-US" dirty="0" smtClean="0"/>
          </a:p>
          <a:p>
            <a:r>
              <a:rPr lang="en-US" sz="2400" dirty="0" smtClean="0"/>
              <a:t>What’s the difference between these two phrases with respect to reading comprehension?</a:t>
            </a:r>
          </a:p>
          <a:p>
            <a:r>
              <a:rPr lang="en-US" sz="2400" dirty="0" smtClean="0"/>
              <a:t>Which do you think Cornett (your textbook’s author) and the RAND Reading Study Group (2002) thinks is the purpose of reading comprehension? Be prepared to justify your thinking.  </a:t>
            </a:r>
          </a:p>
          <a:p>
            <a:r>
              <a:rPr lang="en-US" sz="2400" dirty="0" smtClean="0"/>
              <a:t>Special Connections to English Language Learners?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479" y="2411251"/>
            <a:ext cx="7556313" cy="38193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 understand </a:t>
            </a:r>
            <a:r>
              <a:rPr lang="en-US" sz="2800" dirty="0" smtClean="0"/>
              <a:t>students’ reading comprehension needs using a framework of five factors (learners, context, task, text, and teaching qualities) </a:t>
            </a:r>
          </a:p>
          <a:p>
            <a:r>
              <a:rPr lang="en-US" sz="2800" dirty="0" smtClean="0"/>
              <a:t>To consider three ways of </a:t>
            </a:r>
            <a:r>
              <a:rPr lang="en-US" sz="2800" dirty="0" smtClean="0"/>
              <a:t>thinking about reading and decide where you sit </a:t>
            </a:r>
            <a:endParaRPr lang="en-US" sz="28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Anna… (</a:t>
            </a:r>
            <a:r>
              <a:rPr lang="en-US" dirty="0" err="1" smtClean="0"/>
              <a:t>p</a:t>
            </a:r>
            <a:r>
              <a:rPr lang="en-US" dirty="0" smtClean="0"/>
              <a:t>. 18-20)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2491"/>
            <a:ext cx="7556313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do you notice about Anna?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What else would you like to know?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41" y="203196"/>
            <a:ext cx="7556313" cy="1116106"/>
          </a:xfrm>
        </p:spPr>
        <p:txBody>
          <a:bodyPr/>
          <a:lstStyle/>
          <a:p>
            <a:r>
              <a:rPr lang="en-US" dirty="0" smtClean="0"/>
              <a:t>Consider Anna: </a:t>
            </a:r>
            <a:br>
              <a:rPr lang="en-US" dirty="0" smtClean="0"/>
            </a:br>
            <a:r>
              <a:rPr lang="en-US" dirty="0" smtClean="0"/>
              <a:t>What might help meet her needs?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98475" y="1524000"/>
          <a:ext cx="8205258" cy="5046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2629"/>
                <a:gridCol w="4102629"/>
              </a:tblGrid>
              <a:tr h="50461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PROBLEMS</a:t>
                      </a: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en-US" b="1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n-US" b="1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n-US" b="1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POSSIBILITIES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342900" indent="-342900" algn="l"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1.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139" y="247028"/>
            <a:ext cx="7556313" cy="1116106"/>
          </a:xfrm>
        </p:spPr>
        <p:txBody>
          <a:bodyPr/>
          <a:lstStyle/>
          <a:p>
            <a:r>
              <a:rPr lang="en-US" dirty="0" smtClean="0"/>
              <a:t>Where do comprehension difficulties come from?  What can you change?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342576"/>
            <a:ext cx="7556313" cy="414496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Learner</a:t>
            </a:r>
            <a:r>
              <a:rPr lang="en-US" sz="3600" u="sng" dirty="0" smtClean="0"/>
              <a:t> </a:t>
            </a:r>
            <a:r>
              <a:rPr lang="en-US" sz="3600" dirty="0" smtClean="0"/>
              <a:t>characteristics (</a:t>
            </a:r>
            <a:r>
              <a:rPr lang="en-US" sz="3600" dirty="0" err="1" smtClean="0"/>
              <a:t>p</a:t>
            </a:r>
            <a:r>
              <a:rPr lang="en-US" sz="3600" dirty="0" smtClean="0"/>
              <a:t>. 18)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Text </a:t>
            </a:r>
            <a:r>
              <a:rPr lang="en-US" sz="3600" dirty="0" smtClean="0"/>
              <a:t>characteristics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Task </a:t>
            </a:r>
            <a:r>
              <a:rPr lang="en-US" sz="3600" dirty="0" smtClean="0"/>
              <a:t>(How is comprehension defined?)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Teacher</a:t>
            </a:r>
            <a:r>
              <a:rPr lang="en-US" sz="3600" dirty="0" smtClean="0"/>
              <a:t>/Teaching Practices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Context </a:t>
            </a:r>
            <a:r>
              <a:rPr lang="en-US" sz="3600" dirty="0" smtClean="0"/>
              <a:t>(where, when, with whom text is used)  </a:t>
            </a:r>
            <a:endParaRPr lang="en-US" sz="3600" dirty="0"/>
          </a:p>
        </p:txBody>
      </p:sp>
      <p:sp>
        <p:nvSpPr>
          <p:cNvPr id="4" name="Right Bracket 3"/>
          <p:cNvSpPr/>
          <p:nvPr/>
        </p:nvSpPr>
        <p:spPr>
          <a:xfrm>
            <a:off x="7512435" y="2989952"/>
            <a:ext cx="627017" cy="3594038"/>
          </a:xfrm>
          <a:prstGeom prst="rightBracket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  I 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Comprehension: </a:t>
            </a:r>
            <a:br>
              <a:rPr lang="en-US" dirty="0" smtClean="0"/>
            </a:br>
            <a:r>
              <a:rPr lang="en-US" dirty="0" smtClean="0"/>
              <a:t>Classroom Snapshot </a:t>
            </a:r>
            <a:r>
              <a:rPr lang="en-US" sz="3200" dirty="0" smtClean="0"/>
              <a:t>(</a:t>
            </a:r>
            <a:r>
              <a:rPr lang="en-US" sz="3200" dirty="0" err="1" smtClean="0"/>
              <a:t>p</a:t>
            </a:r>
            <a:r>
              <a:rPr lang="en-US" sz="3200" dirty="0" smtClean="0"/>
              <a:t>. 3 and </a:t>
            </a:r>
            <a:r>
              <a:rPr lang="en-US" sz="3200" dirty="0" err="1" smtClean="0"/>
              <a:t>p</a:t>
            </a:r>
            <a:r>
              <a:rPr lang="en-US" sz="3200" dirty="0" smtClean="0"/>
              <a:t>. 21)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63973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Teacher A</a:t>
            </a:r>
            <a:r>
              <a:rPr lang="en-US" sz="2400" dirty="0" smtClean="0"/>
              <a:t>: answer questions after reading independently and collect for grade</a:t>
            </a:r>
          </a:p>
          <a:p>
            <a:r>
              <a:rPr lang="en-US" sz="2400" b="1" dirty="0" smtClean="0"/>
              <a:t>Teacher B</a:t>
            </a:r>
            <a:r>
              <a:rPr lang="en-US" sz="2400" dirty="0" smtClean="0"/>
              <a:t>: reading guide and sticky notes completed individually and handed in for grade</a:t>
            </a:r>
          </a:p>
          <a:p>
            <a:r>
              <a:rPr lang="en-US" sz="2400" b="1" dirty="0" smtClean="0"/>
              <a:t>Teacher C</a:t>
            </a:r>
            <a:r>
              <a:rPr lang="en-US" sz="2400" dirty="0" smtClean="0"/>
              <a:t>: Read and retell short story using story grammar; collect for grade</a:t>
            </a:r>
          </a:p>
          <a:p>
            <a:r>
              <a:rPr lang="en-US" sz="2400" b="1" dirty="0" smtClean="0"/>
              <a:t>Teacher D</a:t>
            </a:r>
            <a:r>
              <a:rPr lang="en-US" sz="2400" dirty="0" smtClean="0"/>
              <a:t>: Multiple choice worksheet with main ideas and details; graded randomly as a group </a:t>
            </a:r>
          </a:p>
          <a:p>
            <a:r>
              <a:rPr lang="en-US" sz="2400" dirty="0" smtClean="0"/>
              <a:t>Reading comprehension is….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206" y="186268"/>
            <a:ext cx="7556313" cy="1116106"/>
          </a:xfrm>
        </p:spPr>
        <p:txBody>
          <a:bodyPr/>
          <a:lstStyle/>
          <a:p>
            <a:r>
              <a:rPr lang="en-US" dirty="0" smtClean="0"/>
              <a:t>Defining Comprehension: </a:t>
            </a:r>
            <a:br>
              <a:rPr lang="en-US" dirty="0" smtClean="0"/>
            </a:br>
            <a:r>
              <a:rPr lang="en-US" dirty="0" smtClean="0"/>
              <a:t>Classroom Snapshot </a:t>
            </a:r>
            <a:r>
              <a:rPr lang="en-US" sz="3200" dirty="0" smtClean="0"/>
              <a:t>(</a:t>
            </a:r>
            <a:r>
              <a:rPr lang="en-US" sz="3200" dirty="0" err="1" smtClean="0"/>
              <a:t>p</a:t>
            </a:r>
            <a:r>
              <a:rPr lang="en-US" sz="3200" dirty="0" smtClean="0"/>
              <a:t>. 3 and </a:t>
            </a:r>
            <a:r>
              <a:rPr lang="en-US" sz="3200" dirty="0" err="1" smtClean="0"/>
              <a:t>p</a:t>
            </a:r>
            <a:r>
              <a:rPr lang="en-US" sz="3200" dirty="0" smtClean="0"/>
              <a:t>. 21)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36165"/>
            <a:ext cx="8205259" cy="5021835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Teacher A: answer questions after reading independently </a:t>
            </a:r>
            <a:r>
              <a:rPr lang="en-US" sz="2400" b="1" dirty="0" smtClean="0"/>
              <a:t>(Reading is answering low-level questions after the fact with no purpose setting)</a:t>
            </a:r>
          </a:p>
          <a:p>
            <a:r>
              <a:rPr lang="en-US" sz="2400" dirty="0" smtClean="0"/>
              <a:t>Teacher B: reading guide and sticky notes completed individually and handed in for grade </a:t>
            </a:r>
            <a:r>
              <a:rPr lang="en-US" sz="2400" b="1" dirty="0" smtClean="0"/>
              <a:t>(Reading is reflecting on the right answer with no social interaction) </a:t>
            </a:r>
          </a:p>
          <a:p>
            <a:r>
              <a:rPr lang="en-US" sz="2400" dirty="0" smtClean="0"/>
              <a:t>Teacher C: Read and retell short story using story grammar; collect for grade </a:t>
            </a:r>
            <a:r>
              <a:rPr lang="en-US" sz="2400" b="1" dirty="0" smtClean="0"/>
              <a:t>(Reading is recalling facts rather than constructing big ideas) </a:t>
            </a:r>
          </a:p>
          <a:p>
            <a:r>
              <a:rPr lang="en-US" sz="2400" dirty="0" smtClean="0"/>
              <a:t>Teacher D: Multiple choice worksheet with main ideas and details; graded randomly as a group </a:t>
            </a:r>
            <a:r>
              <a:rPr lang="en-US" sz="2400" b="1" dirty="0" smtClean="0"/>
              <a:t>(Reading is picking right answer rather than problem solving to construct/compose meaning)</a:t>
            </a:r>
          </a:p>
          <a:p>
            <a:r>
              <a:rPr lang="en-US" sz="2400" b="1" dirty="0" smtClean="0"/>
              <a:t>What could be added to enrich each teacher’s instruction?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638" y="190481"/>
            <a:ext cx="7556313" cy="1116106"/>
          </a:xfrm>
        </p:spPr>
        <p:txBody>
          <a:bodyPr/>
          <a:lstStyle/>
          <a:p>
            <a:r>
              <a:rPr lang="en-US" dirty="0" smtClean="0"/>
              <a:t>Definitions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79" y="931336"/>
            <a:ext cx="8046740" cy="579755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Literacy            Reading               Big Ideas</a:t>
            </a:r>
          </a:p>
          <a:p>
            <a:r>
              <a:rPr lang="en-US" sz="2400" b="1" u="sng" dirty="0" smtClean="0"/>
              <a:t>Literacy</a:t>
            </a:r>
            <a:r>
              <a:rPr lang="en-US" sz="2400" dirty="0" smtClean="0"/>
              <a:t>: ability to communicate through comprehension (understanding) and composition (expression) – with print AND digital texts </a:t>
            </a:r>
          </a:p>
          <a:p>
            <a:pPr lvl="2"/>
            <a:r>
              <a:rPr lang="en-US" sz="2400" dirty="0" smtClean="0"/>
              <a:t>(verbal and non-verbal texts) </a:t>
            </a:r>
          </a:p>
          <a:p>
            <a:r>
              <a:rPr lang="en-US" sz="2400" dirty="0" smtClean="0"/>
              <a:t> </a:t>
            </a:r>
            <a:r>
              <a:rPr lang="en-US" sz="2400" b="1" u="sng" dirty="0" smtClean="0"/>
              <a:t>Reading</a:t>
            </a:r>
            <a:r>
              <a:rPr lang="en-US" sz="2400" dirty="0" smtClean="0"/>
              <a:t>: </a:t>
            </a:r>
            <a:r>
              <a:rPr lang="en-US" sz="2400" i="1" dirty="0" smtClean="0"/>
              <a:t>taking </a:t>
            </a:r>
            <a:r>
              <a:rPr lang="en-US" sz="2400" dirty="0" smtClean="0"/>
              <a:t>meaning and </a:t>
            </a:r>
            <a:r>
              <a:rPr lang="en-US" sz="2400" i="1" dirty="0" smtClean="0"/>
              <a:t>making </a:t>
            </a:r>
            <a:r>
              <a:rPr lang="en-US" sz="2400" dirty="0" smtClean="0"/>
              <a:t>meaning </a:t>
            </a:r>
          </a:p>
          <a:p>
            <a:pPr lvl="2"/>
            <a:r>
              <a:rPr lang="en-US" sz="2200" b="1" u="sng" dirty="0" smtClean="0"/>
              <a:t>Comprehension</a:t>
            </a:r>
            <a:r>
              <a:rPr lang="en-US" sz="2200" dirty="0" smtClean="0"/>
              <a:t>: an inquiry-based problem solving process of constructing meaning by deriving and generating big ideas</a:t>
            </a:r>
          </a:p>
          <a:p>
            <a:pPr lvl="2"/>
            <a:r>
              <a:rPr lang="en-US" sz="2200" dirty="0" smtClean="0"/>
              <a:t>PROCESS and PRODUCT (oral, writing, digital, art)</a:t>
            </a:r>
          </a:p>
          <a:p>
            <a:r>
              <a:rPr lang="en-US" sz="2400" b="1" u="sng" dirty="0" smtClean="0"/>
              <a:t>Big Ideas</a:t>
            </a:r>
            <a:r>
              <a:rPr lang="en-US" sz="2400" dirty="0" smtClean="0"/>
              <a:t>: core truths about people &amp; the world </a:t>
            </a:r>
          </a:p>
          <a:p>
            <a:pPr lvl="1"/>
            <a:r>
              <a:rPr lang="en-US" sz="2200" u="sng" dirty="0" smtClean="0"/>
              <a:t>Concepts </a:t>
            </a:r>
            <a:r>
              <a:rPr lang="en-US" sz="2200" dirty="0" smtClean="0"/>
              <a:t>(seeds) &gt;&gt; </a:t>
            </a:r>
            <a:r>
              <a:rPr lang="en-US" sz="2200" u="sng" dirty="0" smtClean="0"/>
              <a:t>Big Idea Statements </a:t>
            </a:r>
          </a:p>
          <a:p>
            <a:pPr lvl="1"/>
            <a:r>
              <a:rPr lang="en-US" sz="2200" dirty="0" smtClean="0"/>
              <a:t>Loneliness &gt;&gt; You can be lonely even in a crowd.  </a:t>
            </a:r>
          </a:p>
          <a:p>
            <a:pPr lvl="1"/>
            <a:r>
              <a:rPr lang="en-US" sz="2200" dirty="0" smtClean="0"/>
              <a:t>Greed &gt;&gt; Greed is a sign of fear of loss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2538</TotalTime>
  <Words>1083</Words>
  <Application>Microsoft Macintosh PowerPoint</Application>
  <PresentationFormat>On-screen Show (4:3)</PresentationFormat>
  <Paragraphs>129</Paragraphs>
  <Slides>13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Advantage</vt:lpstr>
      <vt:lpstr>September 11, 2012</vt:lpstr>
      <vt:lpstr>Getting Started</vt:lpstr>
      <vt:lpstr>Objectives</vt:lpstr>
      <vt:lpstr>Consider Anna… (p. 18-20)</vt:lpstr>
      <vt:lpstr>Consider Anna:  What might help meet her needs?</vt:lpstr>
      <vt:lpstr>Where do comprehension difficulties come from?  What can you change?  </vt:lpstr>
      <vt:lpstr>Defining Comprehension:  Classroom Snapshot (p. 3 and p. 21)</vt:lpstr>
      <vt:lpstr>Defining Comprehension:  Classroom Snapshot (p. 3 and p. 21)</vt:lpstr>
      <vt:lpstr>Definitions Matter</vt:lpstr>
      <vt:lpstr>Defining Reading:  Multiple Perspectives</vt:lpstr>
      <vt:lpstr>YOUR TURN:  I believe --    Reading is… It is best taught by… It is best measured by…</vt:lpstr>
      <vt:lpstr>Upcoming big ideas about best practices… (in Chapter 2) Instructional Routines</vt:lpstr>
      <vt:lpstr>Homework: Noticing Good Teaching Reflection #2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103</cp:revision>
  <dcterms:created xsi:type="dcterms:W3CDTF">2012-09-10T18:23:15Z</dcterms:created>
  <dcterms:modified xsi:type="dcterms:W3CDTF">2012-09-10T20:48:12Z</dcterms:modified>
</cp:coreProperties>
</file>